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2"/>
    <a:srgbClr val="FFC002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29"/>
    <p:restoredTop sz="97059"/>
  </p:normalViewPr>
  <p:slideViewPr>
    <p:cSldViewPr snapToGrid="0" snapToObjects="1">
      <p:cViewPr varScale="1">
        <p:scale>
          <a:sx n="78" d="100"/>
          <a:sy n="78" d="100"/>
        </p:scale>
        <p:origin x="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8A143E-E53B-8048-9E59-FEA8D49820AD}" type="doc">
      <dgm:prSet loTypeId="urn:microsoft.com/office/officeart/2005/8/layout/hProcess9" loCatId="process" qsTypeId="urn:microsoft.com/office/officeart/2005/8/quickstyle/simple1" qsCatId="simple" csTypeId="urn:microsoft.com/office/officeart/2005/8/colors/colorful1" csCatId="colorful" phldr="1"/>
      <dgm:spPr/>
    </dgm:pt>
    <dgm:pt modelId="{F211D088-EB3B-7847-9236-386502E084C8}">
      <dgm:prSet phldrT="[Text]"/>
      <dgm:spPr/>
      <dgm:t>
        <a:bodyPr/>
        <a:lstStyle/>
        <a:p>
          <a:r>
            <a:rPr lang="en-GB" dirty="0"/>
            <a:t>Marketing Tools and Platforms</a:t>
          </a:r>
        </a:p>
      </dgm:t>
    </dgm:pt>
    <dgm:pt modelId="{5E9A33E4-B0D9-9E45-BFF1-F5160AF096D8}" type="parTrans" cxnId="{31145755-DBFD-614E-ACA5-ED2AE9F7557D}">
      <dgm:prSet/>
      <dgm:spPr/>
      <dgm:t>
        <a:bodyPr/>
        <a:lstStyle/>
        <a:p>
          <a:endParaRPr lang="en-GB"/>
        </a:p>
      </dgm:t>
    </dgm:pt>
    <dgm:pt modelId="{2B255483-2812-324E-A878-782EB64517C1}" type="sibTrans" cxnId="{31145755-DBFD-614E-ACA5-ED2AE9F7557D}">
      <dgm:prSet/>
      <dgm:spPr/>
      <dgm:t>
        <a:bodyPr/>
        <a:lstStyle/>
        <a:p>
          <a:endParaRPr lang="en-GB"/>
        </a:p>
      </dgm:t>
    </dgm:pt>
    <dgm:pt modelId="{1018E077-A299-284B-9A1D-6ABE7F911A44}">
      <dgm:prSet phldrT="[Text]"/>
      <dgm:spPr/>
      <dgm:t>
        <a:bodyPr/>
        <a:lstStyle/>
        <a:p>
          <a:r>
            <a:rPr lang="en-GB" dirty="0"/>
            <a:t>Data Transformation</a:t>
          </a:r>
        </a:p>
      </dgm:t>
    </dgm:pt>
    <dgm:pt modelId="{281B7B6A-92B9-3647-9216-2D7DF8FBFE21}" type="parTrans" cxnId="{1B9EF56D-9DD2-8E46-9407-4D1CD85DC28B}">
      <dgm:prSet/>
      <dgm:spPr/>
      <dgm:t>
        <a:bodyPr/>
        <a:lstStyle/>
        <a:p>
          <a:endParaRPr lang="en-GB"/>
        </a:p>
      </dgm:t>
    </dgm:pt>
    <dgm:pt modelId="{49B31DC5-9C1B-6342-84FC-793D343D282A}" type="sibTrans" cxnId="{1B9EF56D-9DD2-8E46-9407-4D1CD85DC28B}">
      <dgm:prSet/>
      <dgm:spPr/>
      <dgm:t>
        <a:bodyPr/>
        <a:lstStyle/>
        <a:p>
          <a:endParaRPr lang="en-GB"/>
        </a:p>
      </dgm:t>
    </dgm:pt>
    <dgm:pt modelId="{24700EDE-A4B6-9D43-A98B-D5FBAD3A48BB}">
      <dgm:prSet phldrT="[Text]"/>
      <dgm:spPr/>
      <dgm:t>
        <a:bodyPr/>
        <a:lstStyle/>
        <a:p>
          <a:r>
            <a:rPr lang="en-GB" dirty="0"/>
            <a:t>Business Intelligence Tools</a:t>
          </a:r>
        </a:p>
      </dgm:t>
    </dgm:pt>
    <dgm:pt modelId="{E9F318C7-D503-F248-8CE9-AB0AF13E6AE5}" type="parTrans" cxnId="{3A5D0E19-92C9-9047-A92B-8FE9C2907063}">
      <dgm:prSet/>
      <dgm:spPr/>
      <dgm:t>
        <a:bodyPr/>
        <a:lstStyle/>
        <a:p>
          <a:endParaRPr lang="en-GB"/>
        </a:p>
      </dgm:t>
    </dgm:pt>
    <dgm:pt modelId="{EE64D9C3-3E15-D244-AA03-5E6D81358B63}" type="sibTrans" cxnId="{3A5D0E19-92C9-9047-A92B-8FE9C2907063}">
      <dgm:prSet/>
      <dgm:spPr/>
      <dgm:t>
        <a:bodyPr/>
        <a:lstStyle/>
        <a:p>
          <a:endParaRPr lang="en-GB"/>
        </a:p>
      </dgm:t>
    </dgm:pt>
    <dgm:pt modelId="{6EA1100B-B3EF-134E-9015-80A59B5C6441}" type="pres">
      <dgm:prSet presAssocID="{B58A143E-E53B-8048-9E59-FEA8D49820AD}" presName="CompostProcess" presStyleCnt="0">
        <dgm:presLayoutVars>
          <dgm:dir/>
          <dgm:resizeHandles val="exact"/>
        </dgm:presLayoutVars>
      </dgm:prSet>
      <dgm:spPr/>
    </dgm:pt>
    <dgm:pt modelId="{50E4F346-EED0-1D4A-AF79-7C0BACCA13D2}" type="pres">
      <dgm:prSet presAssocID="{B58A143E-E53B-8048-9E59-FEA8D49820AD}" presName="arrow" presStyleLbl="bgShp" presStyleIdx="0" presStyleCnt="1" custScaleX="117647"/>
      <dgm:spPr/>
    </dgm:pt>
    <dgm:pt modelId="{B6C119A9-BC64-204F-B8A3-BFF76D4A9818}" type="pres">
      <dgm:prSet presAssocID="{B58A143E-E53B-8048-9E59-FEA8D49820AD}" presName="linearProcess" presStyleCnt="0"/>
      <dgm:spPr/>
    </dgm:pt>
    <dgm:pt modelId="{7DC4769F-134D-7A41-B9D2-14A2288E37AA}" type="pres">
      <dgm:prSet presAssocID="{F211D088-EB3B-7847-9236-386502E084C8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A1EFAB-7EBB-C44B-AB00-76E4337849FF}" type="pres">
      <dgm:prSet presAssocID="{2B255483-2812-324E-A878-782EB64517C1}" presName="sibTrans" presStyleCnt="0"/>
      <dgm:spPr/>
    </dgm:pt>
    <dgm:pt modelId="{51461EA3-F055-8C40-82E2-EA9CD4E5CC00}" type="pres">
      <dgm:prSet presAssocID="{1018E077-A299-284B-9A1D-6ABE7F911A44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2506B9-84F5-E14D-9ADD-41AF3DDBC38A}" type="pres">
      <dgm:prSet presAssocID="{49B31DC5-9C1B-6342-84FC-793D343D282A}" presName="sibTrans" presStyleCnt="0"/>
      <dgm:spPr/>
    </dgm:pt>
    <dgm:pt modelId="{C3AE73A5-E26D-F948-8A98-3469A25B86EF}" type="pres">
      <dgm:prSet presAssocID="{24700EDE-A4B6-9D43-A98B-D5FBAD3A48BB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3C5B22E-A662-2442-9608-B5FB2903E263}" type="presOf" srcId="{1018E077-A299-284B-9A1D-6ABE7F911A44}" destId="{51461EA3-F055-8C40-82E2-EA9CD4E5CC00}" srcOrd="0" destOrd="0" presId="urn:microsoft.com/office/officeart/2005/8/layout/hProcess9"/>
    <dgm:cxn modelId="{E10C7E63-EDE7-C146-8BC9-AA31D6708F2A}" type="presOf" srcId="{B58A143E-E53B-8048-9E59-FEA8D49820AD}" destId="{6EA1100B-B3EF-134E-9015-80A59B5C6441}" srcOrd="0" destOrd="0" presId="urn:microsoft.com/office/officeart/2005/8/layout/hProcess9"/>
    <dgm:cxn modelId="{4A7BB93B-6577-F849-8FDA-A27186A60C4A}" type="presOf" srcId="{F211D088-EB3B-7847-9236-386502E084C8}" destId="{7DC4769F-134D-7A41-B9D2-14A2288E37AA}" srcOrd="0" destOrd="0" presId="urn:microsoft.com/office/officeart/2005/8/layout/hProcess9"/>
    <dgm:cxn modelId="{1B9EF56D-9DD2-8E46-9407-4D1CD85DC28B}" srcId="{B58A143E-E53B-8048-9E59-FEA8D49820AD}" destId="{1018E077-A299-284B-9A1D-6ABE7F911A44}" srcOrd="1" destOrd="0" parTransId="{281B7B6A-92B9-3647-9216-2D7DF8FBFE21}" sibTransId="{49B31DC5-9C1B-6342-84FC-793D343D282A}"/>
    <dgm:cxn modelId="{3A5D0E19-92C9-9047-A92B-8FE9C2907063}" srcId="{B58A143E-E53B-8048-9E59-FEA8D49820AD}" destId="{24700EDE-A4B6-9D43-A98B-D5FBAD3A48BB}" srcOrd="2" destOrd="0" parTransId="{E9F318C7-D503-F248-8CE9-AB0AF13E6AE5}" sibTransId="{EE64D9C3-3E15-D244-AA03-5E6D81358B63}"/>
    <dgm:cxn modelId="{F6202E86-C7F0-ED4E-9E7E-CC1A252F1316}" type="presOf" srcId="{24700EDE-A4B6-9D43-A98B-D5FBAD3A48BB}" destId="{C3AE73A5-E26D-F948-8A98-3469A25B86EF}" srcOrd="0" destOrd="0" presId="urn:microsoft.com/office/officeart/2005/8/layout/hProcess9"/>
    <dgm:cxn modelId="{31145755-DBFD-614E-ACA5-ED2AE9F7557D}" srcId="{B58A143E-E53B-8048-9E59-FEA8D49820AD}" destId="{F211D088-EB3B-7847-9236-386502E084C8}" srcOrd="0" destOrd="0" parTransId="{5E9A33E4-B0D9-9E45-BFF1-F5160AF096D8}" sibTransId="{2B255483-2812-324E-A878-782EB64517C1}"/>
    <dgm:cxn modelId="{618B5B09-E1CA-474B-A339-6F982CAA1243}" type="presParOf" srcId="{6EA1100B-B3EF-134E-9015-80A59B5C6441}" destId="{50E4F346-EED0-1D4A-AF79-7C0BACCA13D2}" srcOrd="0" destOrd="0" presId="urn:microsoft.com/office/officeart/2005/8/layout/hProcess9"/>
    <dgm:cxn modelId="{95EB006E-F7DE-8E40-B669-973C03320D3C}" type="presParOf" srcId="{6EA1100B-B3EF-134E-9015-80A59B5C6441}" destId="{B6C119A9-BC64-204F-B8A3-BFF76D4A9818}" srcOrd="1" destOrd="0" presId="urn:microsoft.com/office/officeart/2005/8/layout/hProcess9"/>
    <dgm:cxn modelId="{0CA9B887-138C-9640-B1C5-53D988761078}" type="presParOf" srcId="{B6C119A9-BC64-204F-B8A3-BFF76D4A9818}" destId="{7DC4769F-134D-7A41-B9D2-14A2288E37AA}" srcOrd="0" destOrd="0" presId="urn:microsoft.com/office/officeart/2005/8/layout/hProcess9"/>
    <dgm:cxn modelId="{035717D9-2E7F-3B4C-A478-D050DA6918EA}" type="presParOf" srcId="{B6C119A9-BC64-204F-B8A3-BFF76D4A9818}" destId="{4AA1EFAB-7EBB-C44B-AB00-76E4337849FF}" srcOrd="1" destOrd="0" presId="urn:microsoft.com/office/officeart/2005/8/layout/hProcess9"/>
    <dgm:cxn modelId="{799E3D15-154F-BA47-A60A-97F30A27C9C8}" type="presParOf" srcId="{B6C119A9-BC64-204F-B8A3-BFF76D4A9818}" destId="{51461EA3-F055-8C40-82E2-EA9CD4E5CC00}" srcOrd="2" destOrd="0" presId="urn:microsoft.com/office/officeart/2005/8/layout/hProcess9"/>
    <dgm:cxn modelId="{27193394-48F5-B14B-A30A-8D02DBA28C01}" type="presParOf" srcId="{B6C119A9-BC64-204F-B8A3-BFF76D4A9818}" destId="{C22506B9-84F5-E14D-9ADD-41AF3DDBC38A}" srcOrd="3" destOrd="0" presId="urn:microsoft.com/office/officeart/2005/8/layout/hProcess9"/>
    <dgm:cxn modelId="{B14E8DF5-DD7B-0743-9586-4067EA5B96AC}" type="presParOf" srcId="{B6C119A9-BC64-204F-B8A3-BFF76D4A9818}" destId="{C3AE73A5-E26D-F948-8A98-3469A25B86EF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E4F346-EED0-1D4A-AF79-7C0BACCA13D2}">
      <dsp:nvSpPr>
        <dsp:cNvPr id="0" name=""/>
        <dsp:cNvSpPr/>
      </dsp:nvSpPr>
      <dsp:spPr>
        <a:xfrm>
          <a:off x="1" y="0"/>
          <a:ext cx="6733778" cy="891812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C4769F-134D-7A41-B9D2-14A2288E37AA}">
      <dsp:nvSpPr>
        <dsp:cNvPr id="0" name=""/>
        <dsp:cNvSpPr/>
      </dsp:nvSpPr>
      <dsp:spPr>
        <a:xfrm>
          <a:off x="228185" y="267543"/>
          <a:ext cx="2020134" cy="35672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200" kern="1200" dirty="0"/>
            <a:t>Marketing Tools and Platforms</a:t>
          </a:r>
        </a:p>
      </dsp:txBody>
      <dsp:txXfrm>
        <a:off x="245599" y="284957"/>
        <a:ext cx="1985306" cy="321896"/>
      </dsp:txXfrm>
    </dsp:sp>
    <dsp:sp modelId="{51461EA3-F055-8C40-82E2-EA9CD4E5CC00}">
      <dsp:nvSpPr>
        <dsp:cNvPr id="0" name=""/>
        <dsp:cNvSpPr/>
      </dsp:nvSpPr>
      <dsp:spPr>
        <a:xfrm>
          <a:off x="2356823" y="267543"/>
          <a:ext cx="2020134" cy="35672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200" kern="1200" dirty="0"/>
            <a:t>Data Transformation</a:t>
          </a:r>
        </a:p>
      </dsp:txBody>
      <dsp:txXfrm>
        <a:off x="2374237" y="284957"/>
        <a:ext cx="1985306" cy="321896"/>
      </dsp:txXfrm>
    </dsp:sp>
    <dsp:sp modelId="{C3AE73A5-E26D-F948-8A98-3469A25B86EF}">
      <dsp:nvSpPr>
        <dsp:cNvPr id="0" name=""/>
        <dsp:cNvSpPr/>
      </dsp:nvSpPr>
      <dsp:spPr>
        <a:xfrm>
          <a:off x="4485461" y="267543"/>
          <a:ext cx="2020134" cy="35672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200" kern="1200" dirty="0"/>
            <a:t>Business Intelligence Tools</a:t>
          </a:r>
        </a:p>
      </dsp:txBody>
      <dsp:txXfrm>
        <a:off x="4502875" y="284957"/>
        <a:ext cx="1985306" cy="3218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A4C88-A895-3048-B7BA-B396F17368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15B6ED-386D-1F45-9EF5-3288F005D0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02B27-B57C-6B4B-AD16-8E1EC5D44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C6474-811F-E54B-B643-98703AE6D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B9F0F-9DD5-5249-8AB6-F2E5B5D3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62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48C3F-0E27-7E47-937D-1EDAE4671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5202C9-B574-8C45-A6B0-EF76E10BBE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1DBDB-5DBB-5A49-B077-A7767A288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3A9F5-E4B2-2A40-8B73-082A05B74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5E11F-3C6B-3E44-86FB-1B1234DF5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23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C24C5E-B85C-B64F-98EF-9E8D341FFA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30048-8D7D-B541-8771-A3989D8B4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AB3BE-A932-5846-AFF1-107878748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0E96B-92A0-8E41-B53A-14E33B01A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AB779-C200-3F46-B00F-DE316EABC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850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/>
          <a:srcRect l="13673" r="69614" b="31339"/>
          <a:stretch/>
        </p:blipFill>
        <p:spPr>
          <a:xfrm>
            <a:off x="11416482" y="135998"/>
            <a:ext cx="649621" cy="7679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3" name="Group"/>
          <p:cNvGrpSpPr/>
          <p:nvPr userDrawn="1"/>
        </p:nvGrpSpPr>
        <p:grpSpPr>
          <a:xfrm>
            <a:off x="794" y="-938"/>
            <a:ext cx="10481385" cy="6860219"/>
            <a:chOff x="0" y="0"/>
            <a:chExt cx="20965498" cy="13720437"/>
          </a:xfrm>
        </p:grpSpPr>
        <p:sp>
          <p:nvSpPr>
            <p:cNvPr id="24" name="Line"/>
            <p:cNvSpPr/>
            <p:nvPr/>
          </p:nvSpPr>
          <p:spPr>
            <a:xfrm flipV="1">
              <a:off x="19877404" y="1875"/>
              <a:ext cx="1088095" cy="1088095"/>
            </a:xfrm>
            <a:prstGeom prst="line">
              <a:avLst/>
            </a:prstGeom>
            <a:noFill/>
            <a:ln w="12700" cap="flat">
              <a:solidFill>
                <a:srgbClr val="FCA700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/>
            </a:p>
          </p:txBody>
        </p:sp>
        <p:sp>
          <p:nvSpPr>
            <p:cNvPr id="25" name="Line"/>
            <p:cNvSpPr/>
            <p:nvPr/>
          </p:nvSpPr>
          <p:spPr>
            <a:xfrm flipV="1">
              <a:off x="18196948" y="-1"/>
              <a:ext cx="2579713" cy="2579714"/>
            </a:xfrm>
            <a:prstGeom prst="line">
              <a:avLst/>
            </a:prstGeom>
            <a:noFill/>
            <a:ln w="12700" cap="flat">
              <a:solidFill>
                <a:srgbClr val="1D95C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26" name="Line"/>
            <p:cNvSpPr/>
            <p:nvPr/>
          </p:nvSpPr>
          <p:spPr>
            <a:xfrm flipV="1">
              <a:off x="13711551" y="12851345"/>
              <a:ext cx="869092" cy="869092"/>
            </a:xfrm>
            <a:prstGeom prst="line">
              <a:avLst/>
            </a:prstGeom>
            <a:noFill/>
            <a:ln w="12700" cap="flat">
              <a:solidFill>
                <a:srgbClr val="FCA700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27" name="Line"/>
            <p:cNvSpPr/>
            <p:nvPr/>
          </p:nvSpPr>
          <p:spPr>
            <a:xfrm flipV="1">
              <a:off x="0" y="7330425"/>
              <a:ext cx="4116090" cy="4116091"/>
            </a:xfrm>
            <a:prstGeom prst="line">
              <a:avLst/>
            </a:prstGeom>
            <a:noFill/>
            <a:ln w="12700" cap="flat">
              <a:solidFill>
                <a:srgbClr val="1D95C9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/>
            </a:p>
          </p:txBody>
        </p:sp>
        <p:sp>
          <p:nvSpPr>
            <p:cNvPr id="28" name="Line"/>
            <p:cNvSpPr/>
            <p:nvPr/>
          </p:nvSpPr>
          <p:spPr>
            <a:xfrm flipV="1">
              <a:off x="0" y="9074543"/>
              <a:ext cx="1914772" cy="1914773"/>
            </a:xfrm>
            <a:prstGeom prst="line">
              <a:avLst/>
            </a:prstGeom>
            <a:noFill/>
            <a:ln w="12700" cap="flat">
              <a:solidFill>
                <a:srgbClr val="FCA700"/>
              </a:solidFill>
              <a:prstDash val="solid"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80285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0957E-A87F-F742-9BCA-B889EB374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7B779-D6C9-0D4F-B3DD-23CD56D48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E73EB-31E8-D043-A582-643AE9395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D3539-6210-A944-AE8D-C502CFBFB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F0877-6292-9344-8E6E-E80974EBC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931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4C1A4-2753-1942-A6D5-2E9C152AA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F297C-BF7A-2D45-BCDF-3F91F020A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3CE1E-AE67-6E48-8443-5371DB4E8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9EF42-F8E5-7D45-A998-6461ADFE5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F9D2B-27CF-EC49-99C4-A5FAF8518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69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C88F8-D006-2743-B8E1-5D0CB2EF5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30D06-CAA7-364A-ACB6-FC778C404C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C9EBE9-B8F8-E24E-9F0E-1176053E8D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4979C8-C875-DF47-ADF7-04134CA8D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15F4E7-9476-3F49-8EF5-35B19B0AC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4CDB1D-6F44-824F-87B2-4D7101DAE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08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3C40-697F-A54C-B188-BE3717DA5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CA236-4E63-2D4C-90A5-C4B3DE602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872E78-E86E-5A4B-A4C5-2026C85D2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D134A-99D1-8841-BC0D-57095DF0B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2F34E9-D48D-0840-BE20-1E83CEA37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6863BF-3FCC-0648-8480-A3CB66E8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39D553-9804-A341-A27B-84AEEC70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58C13E-B1CA-6449-B8A6-528DAD612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43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5F1DF-6675-EE4C-8DDB-9A12516F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C71B75-5869-8145-BB82-6102FACC9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FB69FD-3195-124B-AC74-36C636495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DAD32D-C777-2942-BD52-5C9475F8B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71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09BA8C-92B5-E34B-AA8C-7B1043E1E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54A225-696B-AE43-A60A-2305D18E7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CFA5FA-C1CC-DE4B-849D-01B53D5A2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81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A0AD1-A560-E849-A8C7-1F0D68DEF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BA5D4-47B7-5549-B3D1-8A796CC71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F140DF-9BBE-1143-B5A4-86F92EDBF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99E73A-015C-1B42-8DDB-C91DE5470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224B9-F1CA-6E4A-9669-220328B45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E905EA-46DC-E945-BEBE-052927B3A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52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FBCFB-75B9-344B-BF6F-22E822530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8FD692-E64F-6847-8211-33BB840FE4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098274-7E0B-9646-AF33-A9941D209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BE4D7-A4A4-C547-8AB8-416261291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6FBCA-4137-534D-9D62-13445D741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BAD950-7037-D442-AE95-EDB7B2832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0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42E7E-D301-9D47-A6C1-7D654AFAC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AD12D-9A9C-A549-B71E-46C6E1497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7571D-B22E-2C4F-BA63-67C8C5ECC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72F97-10B3-3343-AA24-694AEA2EE0DB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A733F-C83C-714E-9B74-589B48C84B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69015-417B-D844-907A-F3B705C316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61258-8B4D-0842-BF12-8CF9D7C4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11" Type="http://schemas.openxmlformats.org/officeDocument/2006/relationships/image" Target="../media/image6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5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/>
          <p:cNvSpPr/>
          <p:nvPr/>
        </p:nvSpPr>
        <p:spPr>
          <a:xfrm>
            <a:off x="611622" y="3997942"/>
            <a:ext cx="10958247" cy="257661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25400" dist="38100" dir="2700000" algn="tl" rotWithShape="0">
              <a:srgbClr val="FFAA71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endParaRPr lang="en-US" sz="1000" kern="0" dirty="0">
              <a:solidFill>
                <a:srgbClr val="00000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F16360-C1FD-F74F-AC7D-AF440F6840B9}"/>
              </a:ext>
            </a:extLst>
          </p:cNvPr>
          <p:cNvSpPr/>
          <p:nvPr/>
        </p:nvSpPr>
        <p:spPr>
          <a:xfrm>
            <a:off x="4756088" y="1024263"/>
            <a:ext cx="6786418" cy="257661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25400" dist="38100" dir="2700000" algn="tl" rotWithShape="0">
              <a:srgbClr val="FFAA71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endParaRPr lang="en-US" sz="1000" kern="0" dirty="0">
              <a:solidFill>
                <a:srgbClr val="00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4294967295"/>
          </p:nvPr>
        </p:nvSpPr>
        <p:spPr>
          <a:xfrm>
            <a:off x="610316" y="116664"/>
            <a:ext cx="9622910" cy="585844"/>
          </a:xfrm>
          <a:effectLst>
            <a:outerShdw blurRad="50800" dist="50800" dir="2700000" algn="tl" rotWithShape="0">
              <a:srgbClr val="FF6A00">
                <a:alpha val="40000"/>
              </a:srgbClr>
            </a:outerShdw>
          </a:effectLst>
        </p:spPr>
        <p:txBody>
          <a:bodyPr vert="horz" lIns="0" tIns="0" rIns="0" bIns="0" rtlCol="0" anchor="ctr">
            <a:normAutofit/>
          </a:bodyPr>
          <a:lstStyle/>
          <a:p>
            <a:r>
              <a:rPr lang="en-US" sz="2400" dirty="0" smtClean="0">
                <a:solidFill>
                  <a:schemeClr val="accent6">
                    <a:lumMod val="25000"/>
                  </a:schemeClr>
                </a:solidFill>
                <a:latin typeface="Arial" panose="020B0604020202020204" pitchFamily="34" charset="0"/>
              </a:rPr>
              <a:t>Market </a:t>
            </a:r>
            <a:r>
              <a:rPr lang="en-US" sz="2400" dirty="0" smtClean="0">
                <a:solidFill>
                  <a:schemeClr val="accent6">
                    <a:lumMod val="25000"/>
                  </a:schemeClr>
                </a:solidFill>
                <a:latin typeface="Arial" panose="020B0604020202020204" pitchFamily="34" charset="0"/>
              </a:rPr>
              <a:t>Basket Analysis</a:t>
            </a:r>
            <a:r>
              <a:rPr lang="en-US" sz="2400" dirty="0" smtClean="0">
                <a:solidFill>
                  <a:schemeClr val="accent6">
                    <a:lumMod val="2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chemeClr val="accent6">
                    <a:lumMod val="25000"/>
                  </a:schemeClr>
                </a:solidFill>
                <a:latin typeface="Arial" panose="020B0604020202020204" pitchFamily="34" charset="0"/>
              </a:rPr>
              <a:t>Dashboard</a:t>
            </a:r>
            <a:endParaRPr lang="en-US" sz="2400" dirty="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22131" y="3736338"/>
            <a:ext cx="10970064" cy="301713"/>
          </a:xfrm>
          <a:prstGeom prst="rect">
            <a:avLst/>
          </a:prstGeom>
          <a:solidFill>
            <a:schemeClr val="accent4"/>
          </a:solidFill>
          <a:ln w="63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</a:rPr>
              <a:t>Dashboard Sample and Use Case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43074" y="6594855"/>
            <a:ext cx="3466765" cy="309275"/>
          </a:xfrm>
          <a:prstGeom prst="rect">
            <a:avLst/>
          </a:prstGeom>
          <a:noFill/>
        </p:spPr>
        <p:txBody>
          <a:bodyPr wrap="square" tIns="91428" bIns="91428" rtlCol="0" anchor="ctr" anchorCtr="0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defRPr/>
            </a:pPr>
            <a:r>
              <a:rPr lang="en-US" sz="900" kern="0" dirty="0">
                <a:solidFill>
                  <a:srgbClr val="FFFFFF"/>
                </a:solidFill>
                <a:latin typeface="Segoe UI"/>
              </a:rPr>
              <a:t>* Estimated</a:t>
            </a:r>
          </a:p>
        </p:txBody>
      </p:sp>
      <p:sp>
        <p:nvSpPr>
          <p:cNvPr id="68" name="Rectangle 67"/>
          <p:cNvSpPr/>
          <p:nvPr/>
        </p:nvSpPr>
        <p:spPr>
          <a:xfrm>
            <a:off x="898259" y="4112980"/>
            <a:ext cx="7736617" cy="233281"/>
          </a:xfrm>
          <a:prstGeom prst="rect">
            <a:avLst/>
          </a:prstGeom>
          <a:solidFill>
            <a:srgbClr val="ED7D3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40784" tIns="32000" rIns="308784" bIns="32000" numCol="1" spcCol="1270" anchor="ctr" anchorCtr="0">
            <a:noAutofit/>
          </a:bodyPr>
          <a:lstStyle/>
          <a:p>
            <a:pPr algn="ctr" defTabSz="5333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100" dirty="0">
                <a:solidFill>
                  <a:srgbClr val="FFFFFF"/>
                </a:solidFill>
              </a:rPr>
              <a:t>Dashboard</a:t>
            </a:r>
          </a:p>
        </p:txBody>
      </p:sp>
      <p:sp>
        <p:nvSpPr>
          <p:cNvPr id="83" name="Rectangle 82"/>
          <p:cNvSpPr/>
          <p:nvPr/>
        </p:nvSpPr>
        <p:spPr>
          <a:xfrm>
            <a:off x="8904079" y="4112980"/>
            <a:ext cx="2496670" cy="233281"/>
          </a:xfrm>
          <a:prstGeom prst="rect">
            <a:avLst/>
          </a:prstGeom>
          <a:solidFill>
            <a:srgbClr val="ED7D3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40784" tIns="32000" rIns="308784" bIns="32000" numCol="1" spcCol="1270" anchor="ctr" anchorCtr="0">
            <a:noAutofit/>
          </a:bodyPr>
          <a:lstStyle/>
          <a:p>
            <a:pPr algn="ctr" defTabSz="5333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100" dirty="0">
                <a:solidFill>
                  <a:srgbClr val="FFFFFF"/>
                </a:solidFill>
              </a:rPr>
              <a:t>Benefits</a:t>
            </a:r>
          </a:p>
        </p:txBody>
      </p:sp>
      <p:sp>
        <p:nvSpPr>
          <p:cNvPr id="59" name="Rectangle 58"/>
          <p:cNvSpPr/>
          <p:nvPr/>
        </p:nvSpPr>
        <p:spPr>
          <a:xfrm>
            <a:off x="649494" y="1057208"/>
            <a:ext cx="3803084" cy="254444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>
            <a:outerShdw blurRad="25400" dist="38100" dir="2700000" algn="tl" rotWithShape="0">
              <a:srgbClr val="FFAA71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000" b="1" dirty="0">
                <a:solidFill>
                  <a:srgbClr val="3F3F3F"/>
                </a:solidFill>
              </a:rPr>
              <a:t>Major Challenges</a:t>
            </a:r>
          </a:p>
          <a:p>
            <a:pPr marL="171433" indent="-171433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rgbClr val="3F3F3F"/>
                </a:solidFill>
              </a:rPr>
              <a:t>For retailer its hard to identify customer behavior towards purchasing and which inventory need to store more and  manage supply chain and maintain sell as well with good ROI.</a:t>
            </a:r>
            <a:endParaRPr lang="en-US" sz="1000" dirty="0">
              <a:solidFill>
                <a:srgbClr val="3F3F3F"/>
              </a:solidFill>
            </a:endParaRPr>
          </a:p>
          <a:p>
            <a:pPr>
              <a:spcBef>
                <a:spcPts val="600"/>
              </a:spcBef>
            </a:pPr>
            <a:r>
              <a:rPr lang="en-US" sz="1000" b="1" dirty="0" smtClean="0">
                <a:solidFill>
                  <a:srgbClr val="3F3F3F"/>
                </a:solidFill>
              </a:rPr>
              <a:t>Solution</a:t>
            </a:r>
            <a:endParaRPr lang="en-US" sz="1000" b="1" dirty="0">
              <a:solidFill>
                <a:srgbClr val="3F3F3F"/>
              </a:solidFill>
            </a:endParaRPr>
          </a:p>
          <a:p>
            <a:pPr marL="171433" indent="-171433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rgbClr val="3F3F3F"/>
                </a:solidFill>
              </a:rPr>
              <a:t>Usin</a:t>
            </a:r>
            <a:r>
              <a:rPr lang="en-US" sz="1000" dirty="0" smtClean="0">
                <a:solidFill>
                  <a:srgbClr val="3F3F3F"/>
                </a:solidFill>
              </a:rPr>
              <a:t>g market basket retailer identify customer behavior of purchasing product which simultaneously bought and identify purchase pattern.</a:t>
            </a:r>
          </a:p>
          <a:p>
            <a:pPr marL="171433" indent="-171433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rgbClr val="3F3F3F"/>
                </a:solidFill>
              </a:rPr>
              <a:t>Using MBA  cross selling technique help to identify which product are purchasing in pairing so its help to increase sell and ROI</a:t>
            </a:r>
          </a:p>
          <a:p>
            <a:pPr marL="171433" indent="-171433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rgbClr val="3F3F3F"/>
                </a:solidFill>
              </a:rPr>
              <a:t>Using MBA we can identify better combination of product which also help in supply chain and inventory management </a:t>
            </a:r>
            <a:r>
              <a:rPr lang="en-US" sz="1000" smtClean="0">
                <a:solidFill>
                  <a:srgbClr val="3F3F3F"/>
                </a:solidFill>
              </a:rPr>
              <a:t>as well.</a:t>
            </a:r>
            <a:r>
              <a:rPr lang="en-US" sz="1000" smtClean="0">
                <a:solidFill>
                  <a:srgbClr val="3F3F3F"/>
                </a:solidFill>
              </a:rPr>
              <a:t>  </a:t>
            </a:r>
            <a:endParaRPr lang="en-US" sz="1000" dirty="0">
              <a:solidFill>
                <a:srgbClr val="3F3F3F"/>
              </a:solidFill>
            </a:endParaRPr>
          </a:p>
          <a:p>
            <a:pPr marL="171433" indent="-171433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000" dirty="0">
              <a:solidFill>
                <a:srgbClr val="3F3F3F"/>
              </a:solidFill>
            </a:endParaRPr>
          </a:p>
          <a:p>
            <a:pPr marL="171433" indent="-171433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000" dirty="0">
              <a:solidFill>
                <a:srgbClr val="3F3F3F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55473C4-3697-C542-821C-50F7B06827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9648420"/>
              </p:ext>
            </p:extLst>
          </p:nvPr>
        </p:nvGraphicFramePr>
        <p:xfrm>
          <a:off x="4802359" y="1061070"/>
          <a:ext cx="6733782" cy="8918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4" name="Rectangle 73"/>
          <p:cNvSpPr/>
          <p:nvPr/>
        </p:nvSpPr>
        <p:spPr>
          <a:xfrm>
            <a:off x="655858" y="784430"/>
            <a:ext cx="3824164" cy="304760"/>
          </a:xfrm>
          <a:prstGeom prst="rect">
            <a:avLst/>
          </a:prstGeom>
          <a:solidFill>
            <a:schemeClr val="accent4"/>
          </a:solidFill>
          <a:ln w="63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</a:rPr>
              <a:t>Motive</a:t>
            </a:r>
          </a:p>
        </p:txBody>
      </p:sp>
      <p:sp>
        <p:nvSpPr>
          <p:cNvPr id="75" name="Rectangle 74"/>
          <p:cNvSpPr/>
          <p:nvPr/>
        </p:nvSpPr>
        <p:spPr>
          <a:xfrm>
            <a:off x="4764760" y="784430"/>
            <a:ext cx="6811547" cy="30476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</a:rPr>
              <a:t>Analytics Pipeline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44B395EE-19E2-4B39-9D4B-856B3B1CF147}"/>
              </a:ext>
            </a:extLst>
          </p:cNvPr>
          <p:cNvSpPr txBox="1"/>
          <p:nvPr/>
        </p:nvSpPr>
        <p:spPr>
          <a:xfrm>
            <a:off x="8895689" y="4346262"/>
            <a:ext cx="2505060" cy="2011580"/>
          </a:xfrm>
          <a:prstGeom prst="rect">
            <a:avLst/>
          </a:prstGeom>
          <a:ln>
            <a:solidFill>
              <a:srgbClr val="ED7D3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28" tIns="45714" rIns="91428" bIns="4571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71433" indent="-171433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latin typeface="Roboto"/>
              </a:rPr>
              <a:t>This analysis helps understand the products that go together with the products that form the cornerstones of the product line</a:t>
            </a:r>
            <a:r>
              <a:rPr lang="en-US" sz="1000" dirty="0" smtClean="0">
                <a:latin typeface="Roboto"/>
              </a:rPr>
              <a:t>.</a:t>
            </a:r>
            <a:endParaRPr lang="en-US" sz="1000" kern="0" dirty="0">
              <a:solidFill>
                <a:srgbClr val="000000"/>
              </a:solidFill>
            </a:endParaRPr>
          </a:p>
          <a:p>
            <a:pPr marL="171433" indent="-171433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en-US" sz="1000" dirty="0" smtClean="0">
                <a:latin typeface="Roboto"/>
              </a:rPr>
              <a:t>Its Help in  </a:t>
            </a:r>
            <a:r>
              <a:rPr lang="en-US" sz="1000" dirty="0">
                <a:latin typeface="Roboto"/>
              </a:rPr>
              <a:t>optimizing inventory by determining the popularity of products in a store.</a:t>
            </a:r>
            <a:endParaRPr lang="en-US" sz="1000" kern="0" dirty="0">
              <a:solidFill>
                <a:srgbClr val="000000"/>
              </a:solidFill>
            </a:endParaRPr>
          </a:p>
          <a:p>
            <a:pPr marL="171433" indent="-171433">
              <a:buClr>
                <a:schemeClr val="accent3"/>
              </a:buClr>
              <a:buFont typeface="Arial" panose="020B0604020202020204" pitchFamily="34" charset="0"/>
              <a:buChar char="•"/>
            </a:pPr>
            <a:r>
              <a:rPr lang="en-US" sz="1000" dirty="0" smtClean="0">
                <a:latin typeface="Roboto"/>
              </a:rPr>
              <a:t>It helps </a:t>
            </a:r>
            <a:r>
              <a:rPr lang="en-US" sz="1000" dirty="0">
                <a:latin typeface="Roboto"/>
              </a:rPr>
              <a:t>of discovering new marketing strategies to grow a brand. It analyzes demographic and gentrification data to help you make informed decisions about where to open your next store or place ads.</a:t>
            </a:r>
            <a:endParaRPr lang="en-US" sz="1000" dirty="0">
              <a:latin typeface="Roboto"/>
            </a:endParaRPr>
          </a:p>
        </p:txBody>
      </p:sp>
      <p:grpSp>
        <p:nvGrpSpPr>
          <p:cNvPr id="30" name="Group"/>
          <p:cNvGrpSpPr/>
          <p:nvPr/>
        </p:nvGrpSpPr>
        <p:grpSpPr>
          <a:xfrm>
            <a:off x="794" y="-491"/>
            <a:ext cx="10481385" cy="6859326"/>
            <a:chOff x="0" y="0"/>
            <a:chExt cx="20965498" cy="13720437"/>
          </a:xfrm>
        </p:grpSpPr>
        <p:sp>
          <p:nvSpPr>
            <p:cNvPr id="31" name="Line"/>
            <p:cNvSpPr/>
            <p:nvPr/>
          </p:nvSpPr>
          <p:spPr>
            <a:xfrm flipV="1">
              <a:off x="19877404" y="1875"/>
              <a:ext cx="1088095" cy="1088095"/>
            </a:xfrm>
            <a:prstGeom prst="line">
              <a:avLst/>
            </a:prstGeom>
            <a:noFill/>
            <a:ln w="12700" cap="flat">
              <a:solidFill>
                <a:srgbClr val="FCA700"/>
              </a:solidFill>
              <a:prstDash val="solid"/>
              <a:miter lim="400000"/>
            </a:ln>
            <a:effectLst/>
          </p:spPr>
          <p:txBody>
            <a:bodyPr wrap="square" lIns="25397" tIns="25397" rIns="25397" bIns="25397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/>
            </a:p>
          </p:txBody>
        </p:sp>
        <p:sp>
          <p:nvSpPr>
            <p:cNvPr id="32" name="Line"/>
            <p:cNvSpPr/>
            <p:nvPr/>
          </p:nvSpPr>
          <p:spPr>
            <a:xfrm flipV="1">
              <a:off x="18196948" y="-1"/>
              <a:ext cx="2579713" cy="2579714"/>
            </a:xfrm>
            <a:prstGeom prst="line">
              <a:avLst/>
            </a:prstGeom>
            <a:noFill/>
            <a:ln w="12700" cap="flat">
              <a:solidFill>
                <a:srgbClr val="1D95C9"/>
              </a:solidFill>
              <a:prstDash val="solid"/>
              <a:miter lim="400000"/>
            </a:ln>
            <a:effectLst/>
          </p:spPr>
          <p:txBody>
            <a:bodyPr wrap="square" lIns="25397" tIns="25397" rIns="25397" bIns="25397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33" name="Line"/>
            <p:cNvSpPr/>
            <p:nvPr/>
          </p:nvSpPr>
          <p:spPr>
            <a:xfrm flipV="1">
              <a:off x="13711551" y="12851345"/>
              <a:ext cx="869092" cy="869092"/>
            </a:xfrm>
            <a:prstGeom prst="line">
              <a:avLst/>
            </a:prstGeom>
            <a:noFill/>
            <a:ln w="12700" cap="flat">
              <a:solidFill>
                <a:srgbClr val="FCA700"/>
              </a:solidFill>
              <a:prstDash val="solid"/>
              <a:miter lim="400000"/>
            </a:ln>
            <a:effectLst/>
          </p:spPr>
          <p:txBody>
            <a:bodyPr wrap="square" lIns="25397" tIns="25397" rIns="25397" bIns="25397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35" name="Line"/>
            <p:cNvSpPr/>
            <p:nvPr/>
          </p:nvSpPr>
          <p:spPr>
            <a:xfrm flipV="1">
              <a:off x="0" y="9074543"/>
              <a:ext cx="1914772" cy="1914773"/>
            </a:xfrm>
            <a:prstGeom prst="line">
              <a:avLst/>
            </a:prstGeom>
            <a:noFill/>
            <a:ln w="12700" cap="flat">
              <a:solidFill>
                <a:srgbClr val="FCA700"/>
              </a:solidFill>
              <a:prstDash val="solid"/>
              <a:miter lim="400000"/>
            </a:ln>
            <a:effectLst/>
          </p:spPr>
          <p:txBody>
            <a:bodyPr wrap="square" lIns="25397" tIns="25397" rIns="25397" bIns="25397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/>
            </a:p>
          </p:txBody>
        </p:sp>
        <p:sp>
          <p:nvSpPr>
            <p:cNvPr id="34" name="Line"/>
            <p:cNvSpPr/>
            <p:nvPr/>
          </p:nvSpPr>
          <p:spPr>
            <a:xfrm flipV="1">
              <a:off x="0" y="7330425"/>
              <a:ext cx="4116090" cy="4116091"/>
            </a:xfrm>
            <a:prstGeom prst="line">
              <a:avLst/>
            </a:prstGeom>
            <a:noFill/>
            <a:ln w="12700" cap="flat">
              <a:solidFill>
                <a:srgbClr val="1D95C9"/>
              </a:solidFill>
              <a:prstDash val="solid"/>
              <a:miter lim="400000"/>
            </a:ln>
            <a:effectLst/>
          </p:spPr>
          <p:txBody>
            <a:bodyPr wrap="square" lIns="25397" tIns="25397" rIns="25397" bIns="25397" numCol="1" anchor="ctr">
              <a:noAutofit/>
            </a:bodyPr>
            <a:lstStyle/>
            <a:p>
              <a:pPr defTabSz="412709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 dirty="0"/>
            </a:p>
          </p:txBody>
        </p:sp>
      </p:grpSp>
      <p:sp>
        <p:nvSpPr>
          <p:cNvPr id="37" name="Rounded Rectangle 6">
            <a:extLst>
              <a:ext uri="{FF2B5EF4-FFF2-40B4-BE49-F238E27FC236}">
                <a16:creationId xmlns:a16="http://schemas.microsoft.com/office/drawing/2014/main" id="{C1ADF5ED-B7A8-674D-8754-9F8FC6A20D03}"/>
              </a:ext>
            </a:extLst>
          </p:cNvPr>
          <p:cNvSpPr/>
          <p:nvPr/>
        </p:nvSpPr>
        <p:spPr>
          <a:xfrm>
            <a:off x="5446923" y="1679822"/>
            <a:ext cx="1360088" cy="1857917"/>
          </a:xfrm>
          <a:prstGeom prst="roundRect">
            <a:avLst>
              <a:gd name="adj" fmla="val 16667"/>
            </a:avLst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Ins="91428" rtlCol="0" anchor="ctr"/>
          <a:lstStyle/>
          <a:p>
            <a:pPr marL="109527" indent="-109527" algn="just">
              <a:buClr>
                <a:srgbClr val="FF6A00"/>
              </a:buClr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chemeClr val="tx1"/>
                </a:solidFill>
                <a:cs typeface="Calibri" panose="020F0502020204030204" pitchFamily="34" charset="0"/>
              </a:rPr>
              <a:t>CRM </a:t>
            </a:r>
            <a:r>
              <a:rPr lang="en-US" sz="1000" dirty="0">
                <a:solidFill>
                  <a:schemeClr val="tx1"/>
                </a:solidFill>
                <a:cs typeface="Calibri" panose="020F0502020204030204" pitchFamily="34" charset="0"/>
              </a:rPr>
              <a:t>platform is used to track </a:t>
            </a:r>
            <a:r>
              <a:rPr lang="en-US" sz="1000" dirty="0" smtClean="0">
                <a:solidFill>
                  <a:schemeClr val="tx1"/>
                </a:solidFill>
                <a:cs typeface="Calibri" panose="020F0502020204030204" pitchFamily="34" charset="0"/>
              </a:rPr>
              <a:t>transaction data from customer.</a:t>
            </a:r>
            <a:endParaRPr lang="en-US" sz="1000" dirty="0">
              <a:solidFill>
                <a:schemeClr val="tx1"/>
              </a:solidFill>
              <a:cs typeface="Calibri" panose="020F050202020403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326961-5771-8E49-9CBE-7DAE87A4A3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6088" y="2108173"/>
            <a:ext cx="690835" cy="553252"/>
          </a:xfrm>
          <a:prstGeom prst="rect">
            <a:avLst/>
          </a:prstGeom>
        </p:spPr>
      </p:pic>
      <p:sp>
        <p:nvSpPr>
          <p:cNvPr id="38" name="Rounded Rectangle 6">
            <a:extLst>
              <a:ext uri="{FF2B5EF4-FFF2-40B4-BE49-F238E27FC236}">
                <a16:creationId xmlns:a16="http://schemas.microsoft.com/office/drawing/2014/main" id="{F2A4A6FC-477C-0642-A0E8-D742F0979340}"/>
              </a:ext>
            </a:extLst>
          </p:cNvPr>
          <p:cNvSpPr/>
          <p:nvPr/>
        </p:nvSpPr>
        <p:spPr>
          <a:xfrm>
            <a:off x="7675343" y="1709240"/>
            <a:ext cx="1360088" cy="1857917"/>
          </a:xfrm>
          <a:prstGeom prst="roundRect">
            <a:avLst>
              <a:gd name="adj" fmla="val 16667"/>
            </a:avLst>
          </a:prstGeom>
          <a:noFill/>
          <a:ln>
            <a:solidFill>
              <a:srgbClr val="A5A5A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Ins="91428" rtlCol="0" anchor="ctr"/>
          <a:lstStyle/>
          <a:p>
            <a:pPr marL="109527" indent="-109527">
              <a:buClr>
                <a:srgbClr val="FF6A00"/>
              </a:buClr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chemeClr val="tx1"/>
                </a:solidFill>
                <a:cs typeface="Calibri" panose="020F0502020204030204" pitchFamily="34" charset="0"/>
              </a:rPr>
              <a:t>Data received for historical transaction which stored in Snowflake and fetching data from there.</a:t>
            </a:r>
          </a:p>
          <a:p>
            <a:pPr marL="109527" indent="-109527">
              <a:buClr>
                <a:srgbClr val="FF6A00"/>
              </a:buClr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chemeClr val="tx1"/>
                </a:solidFill>
                <a:cs typeface="Calibri" panose="020F0502020204030204" pitchFamily="34" charset="0"/>
              </a:rPr>
              <a:t>Some transformation done in Power BI query editor.</a:t>
            </a:r>
            <a:endParaRPr lang="en-US" sz="1000" dirty="0">
              <a:solidFill>
                <a:schemeClr val="tx1"/>
              </a:solidFill>
              <a:cs typeface="Calibri" panose="020F0502020204030204" pitchFamily="34" charset="0"/>
            </a:endParaRPr>
          </a:p>
        </p:txBody>
      </p:sp>
      <p:sp>
        <p:nvSpPr>
          <p:cNvPr id="39" name="Rounded Rectangle 6">
            <a:extLst>
              <a:ext uri="{FF2B5EF4-FFF2-40B4-BE49-F238E27FC236}">
                <a16:creationId xmlns:a16="http://schemas.microsoft.com/office/drawing/2014/main" id="{1936A209-6397-B74C-801D-00FAA8F2E515}"/>
              </a:ext>
            </a:extLst>
          </p:cNvPr>
          <p:cNvSpPr/>
          <p:nvPr/>
        </p:nvSpPr>
        <p:spPr>
          <a:xfrm>
            <a:off x="9707729" y="1693133"/>
            <a:ext cx="1360088" cy="1857917"/>
          </a:xfrm>
          <a:prstGeom prst="roundRect">
            <a:avLst>
              <a:gd name="adj" fmla="val 16667"/>
            </a:avLst>
          </a:prstGeom>
          <a:noFill/>
          <a:ln>
            <a:solidFill>
              <a:srgbClr val="FFC00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Ins="91428" rtlCol="0" anchor="ctr"/>
          <a:lstStyle/>
          <a:p>
            <a:pPr marL="109527" indent="-109527" algn="just">
              <a:buClr>
                <a:srgbClr val="FF6A00"/>
              </a:buClr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chemeClr val="tx1"/>
                </a:solidFill>
                <a:cs typeface="Calibri" panose="020F0502020204030204" pitchFamily="34" charset="0"/>
              </a:rPr>
              <a:t>Power BI used here as BI tool for identify behavior of customer and getting insight for basket analysis for retailer to increase sales even help in supply chain as well.</a:t>
            </a:r>
            <a:endParaRPr lang="en-US" sz="1000" dirty="0">
              <a:solidFill>
                <a:schemeClr val="tx1"/>
              </a:solidFill>
              <a:cs typeface="Calibri" panose="020F0502020204030204" pitchFamily="34" charset="0"/>
            </a:endParaRPr>
          </a:p>
        </p:txBody>
      </p:sp>
      <p:sp>
        <p:nvSpPr>
          <p:cNvPr id="40" name="Rounded Rectangle 6">
            <a:extLst>
              <a:ext uri="{FF2B5EF4-FFF2-40B4-BE49-F238E27FC236}">
                <a16:creationId xmlns:a16="http://schemas.microsoft.com/office/drawing/2014/main" id="{33FB1271-43CC-C54A-A5BC-D4EFE980DEDB}"/>
              </a:ext>
            </a:extLst>
          </p:cNvPr>
          <p:cNvSpPr/>
          <p:nvPr/>
        </p:nvSpPr>
        <p:spPr>
          <a:xfrm>
            <a:off x="4495815" y="4501552"/>
            <a:ext cx="3979424" cy="1857917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Ins="91428" rtlCol="0" anchor="ctr"/>
          <a:lstStyle/>
          <a:p>
            <a:pPr marL="109527" indent="-109527" algn="just">
              <a:buClr>
                <a:srgbClr val="FF6A00"/>
              </a:buClr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/>
                </a:solidFill>
                <a:cs typeface="Calibri" panose="020F0502020204030204" pitchFamily="34" charset="0"/>
              </a:rPr>
              <a:t>This dashboard </a:t>
            </a:r>
            <a:r>
              <a:rPr lang="en-US" sz="1000" dirty="0" smtClean="0">
                <a:solidFill>
                  <a:schemeClr val="tx1"/>
                </a:solidFill>
                <a:cs typeface="Calibri" panose="020F0502020204030204" pitchFamily="34" charset="0"/>
              </a:rPr>
              <a:t>Help to identify which basket are much more prefer by customer based on there previous transaction based on repetition and </a:t>
            </a:r>
            <a:r>
              <a:rPr lang="en-US" sz="1000" dirty="0" err="1">
                <a:solidFill>
                  <a:schemeClr val="tx1"/>
                </a:solidFill>
                <a:cs typeface="Calibri" panose="020F0502020204030204" pitchFamily="34" charset="0"/>
              </a:rPr>
              <a:t>A</a:t>
            </a:r>
            <a:r>
              <a:rPr lang="en-US" sz="1000" dirty="0" err="1" smtClean="0">
                <a:solidFill>
                  <a:schemeClr val="tx1"/>
                </a:solidFill>
                <a:cs typeface="Calibri" panose="020F0502020204030204" pitchFamily="34" charset="0"/>
              </a:rPr>
              <a:t>vg</a:t>
            </a:r>
            <a:r>
              <a:rPr lang="en-US" sz="1000" dirty="0" smtClean="0">
                <a:solidFill>
                  <a:schemeClr val="tx1"/>
                </a:solidFill>
                <a:cs typeface="Calibri" panose="020F0502020204030204" pitchFamily="34" charset="0"/>
              </a:rPr>
              <a:t> order value.</a:t>
            </a:r>
            <a:endParaRPr lang="en-US" sz="1000" dirty="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marL="109527" indent="-109527" algn="just">
              <a:buClr>
                <a:srgbClr val="FF6A00"/>
              </a:buClr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chemeClr val="tx1"/>
                </a:solidFill>
                <a:cs typeface="Calibri" panose="020F0502020204030204" pitchFamily="34" charset="0"/>
              </a:rPr>
              <a:t>Product level performance value and margin we can identify which help to identify which inventory need to store and which product give good sales and profitability in which buckets.</a:t>
            </a:r>
            <a:endParaRPr lang="en-US" sz="1000" dirty="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marL="109527" indent="-109527" algn="just">
              <a:buClr>
                <a:srgbClr val="FF6A00"/>
              </a:buClr>
              <a:buFont typeface="Arial" panose="020B0604020202020204" pitchFamily="34" charset="0"/>
              <a:buChar char="•"/>
            </a:pPr>
            <a:r>
              <a:rPr lang="en-US" sz="1000" dirty="0" smtClean="0">
                <a:solidFill>
                  <a:schemeClr val="tx1"/>
                </a:solidFill>
                <a:cs typeface="Calibri" panose="020F0502020204030204" pitchFamily="34" charset="0"/>
              </a:rPr>
              <a:t>Using cross selling matrix identify product support, confidence, lift based on likelihood purchase together which increase sales and ROI. </a:t>
            </a:r>
            <a:endParaRPr lang="en-US" sz="1000" dirty="0">
              <a:solidFill>
                <a:schemeClr val="tx1"/>
              </a:solidFill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83076" y="2890287"/>
            <a:ext cx="524577" cy="4888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886" y="2176588"/>
            <a:ext cx="709042" cy="70904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8260" y="4536190"/>
            <a:ext cx="3428436" cy="1819152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301" y="2208489"/>
            <a:ext cx="709042" cy="70904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003045" y="1777420"/>
            <a:ext cx="604608" cy="53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5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1776</TotalTime>
  <Words>334</Words>
  <Application>Microsoft Office PowerPoint</Application>
  <PresentationFormat>Widescreen</PresentationFormat>
  <Paragraphs>26</Paragraphs>
  <Slides>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Helvetica Light</vt:lpstr>
      <vt:lpstr>Roboto</vt:lpstr>
      <vt:lpstr>Segoe UI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Gaurav Verma</dc:creator>
  <cp:lastModifiedBy>Devang Gandhi</cp:lastModifiedBy>
  <cp:revision>19</cp:revision>
  <dcterms:created xsi:type="dcterms:W3CDTF">2021-06-16T15:25:36Z</dcterms:created>
  <dcterms:modified xsi:type="dcterms:W3CDTF">2023-02-13T15:49:52Z</dcterms:modified>
</cp:coreProperties>
</file>

<file path=docProps/thumbnail.jpeg>
</file>